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Maven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MavenPro-bold.fntdata"/><Relationship Id="rId27" Type="http://schemas.openxmlformats.org/officeDocument/2006/relationships/font" Target="fonts/Maven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buSzPct val="100000"/>
              <a:buChar char="-"/>
            </a:pPr>
            <a:r>
              <a:rPr lang="es"/>
              <a:t>HABLAMOS DE INICIOS Y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buSzPct val="100000"/>
              <a:buChar char="-"/>
            </a:pPr>
            <a:r>
              <a:rPr lang="es"/>
              <a:t>HABLAMOS DE INICIOS Y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buSzPct val="100000"/>
              <a:buChar char="-"/>
            </a:pPr>
            <a:r>
              <a:rPr lang="es"/>
              <a:t>HABLAMOS DE INICIOS Y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buSzPct val="100000"/>
              <a:buChar char="-"/>
            </a:pPr>
            <a:r>
              <a:rPr lang="es"/>
              <a:t>HABLAMOS DE INICIOS Y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buSzPct val="1000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rgbClr val="646464"/>
                </a:solidFill>
                <a:latin typeface="Roboto"/>
                <a:ea typeface="Roboto"/>
                <a:cs typeface="Roboto"/>
                <a:sym typeface="Roboto"/>
              </a:rPr>
              <a:t>En el año 2011 la Biblioteca Nacional, ha puesto en funcionamiento el Sistema Integrado de Gestión Bibliotecaria Aleph. Desde entonces, se ha utilizado el Opac web, en su versión original y fue el desafío de este grupo de trabajo, poder optimizar su visualización.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46464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rgbClr val="646464"/>
                </a:solidFill>
                <a:latin typeface="Roboto"/>
                <a:ea typeface="Roboto"/>
                <a:cs typeface="Roboto"/>
                <a:sym typeface="Roboto"/>
              </a:rPr>
              <a:t>El 22 de mayo de 2017, fue el lanzamiento de la nueva cara de nuestro Catálogo al público Opac.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>
              <a:spcBef>
                <a:spcPts val="0"/>
              </a:spcBef>
              <a:buSzPct val="100000"/>
              <a:buChar char="-"/>
            </a:pPr>
            <a:r>
              <a:rPr lang="es"/>
              <a:t>HABLAMOS DE INICIOS Y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elizabeth.torres@bn.gov.ar" TargetMode="External"/><Relationship Id="rId4" Type="http://schemas.openxmlformats.org/officeDocument/2006/relationships/hyperlink" Target="mailto:leandro.guazzaroni@bn.gov.ar" TargetMode="External"/><Relationship Id="rId5" Type="http://schemas.openxmlformats.org/officeDocument/2006/relationships/hyperlink" Target="mailto:federico.legarreta@bn.gov.ar" TargetMode="External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292325" y="1069800"/>
            <a:ext cx="6953100" cy="1872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Experiencias en el rediseño del Catálogo en línea de Acceso Público (OPAC) </a:t>
            </a:r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292325" y="2885225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000"/>
              <a:t>Biblioteca Nacional Mariano Moreno</a:t>
            </a:r>
          </a:p>
        </p:txBody>
      </p:sp>
      <p:sp>
        <p:nvSpPr>
          <p:cNvPr id="279" name="Shape 279"/>
          <p:cNvSpPr txBox="1"/>
          <p:nvPr>
            <p:ph idx="1" type="subTitle"/>
          </p:nvPr>
        </p:nvSpPr>
        <p:spPr>
          <a:xfrm>
            <a:off x="292325" y="4448100"/>
            <a:ext cx="4888200" cy="69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400"/>
              <a:t>Elizabeth Torres - Leandro Guazzaroni - Federico Legarreta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400"/>
              <a:t>VI Encuentro Nacional de Catalogadores - Noviembre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1175375" y="429600"/>
            <a:ext cx="78705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Lista de resultados posterior al rediseño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ista de resultados nueva.jpg" id="335" name="Shape 335"/>
          <p:cNvPicPr preferRelativeResize="0"/>
          <p:nvPr/>
        </p:nvPicPr>
        <p:blipFill rotWithShape="1">
          <a:blip r:embed="rId3">
            <a:alphaModFix/>
          </a:blip>
          <a:srcRect b="0" l="10270" r="2908" t="0"/>
          <a:stretch/>
        </p:blipFill>
        <p:spPr>
          <a:xfrm>
            <a:off x="1175375" y="1037125"/>
            <a:ext cx="7650651" cy="38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993175" y="79225"/>
            <a:ext cx="78705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Lista de resultados - Formato en 3 columnas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ista de resultados nueva.jpg" id="341" name="Shape 341"/>
          <p:cNvPicPr preferRelativeResize="0"/>
          <p:nvPr/>
        </p:nvPicPr>
        <p:blipFill rotWithShape="1">
          <a:blip r:embed="rId3">
            <a:alphaModFix/>
          </a:blip>
          <a:srcRect b="0" l="10270" r="2908" t="0"/>
          <a:stretch/>
        </p:blipFill>
        <p:spPr>
          <a:xfrm>
            <a:off x="993175" y="854925"/>
            <a:ext cx="7650651" cy="38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/>
          <p:nvPr/>
        </p:nvSpPr>
        <p:spPr>
          <a:xfrm>
            <a:off x="1093175" y="854925"/>
            <a:ext cx="1695900" cy="4008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2845775" y="842675"/>
            <a:ext cx="3461100" cy="4008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6306875" y="842675"/>
            <a:ext cx="1962000" cy="4008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1175375" y="429600"/>
            <a:ext cx="78705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Lista de resultados posterior al rediseño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 b="9884" l="0" r="0" t="11788"/>
          <a:stretch/>
        </p:blipFill>
        <p:spPr>
          <a:xfrm>
            <a:off x="259100" y="1116900"/>
            <a:ext cx="8786776" cy="388645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/>
          <p:nvPr/>
        </p:nvSpPr>
        <p:spPr>
          <a:xfrm>
            <a:off x="2434250" y="2354525"/>
            <a:ext cx="1153500" cy="280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1175375" y="3740250"/>
            <a:ext cx="1153500" cy="280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1175375" y="3968850"/>
            <a:ext cx="1153500" cy="487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6204975" y="2327850"/>
            <a:ext cx="1895700" cy="1218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6204975" y="3603750"/>
            <a:ext cx="1895700" cy="614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1175375" y="2047350"/>
            <a:ext cx="3786000" cy="280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GRESO nuevo.jpg" id="361" name="Shape 361"/>
          <p:cNvPicPr preferRelativeResize="0"/>
          <p:nvPr/>
        </p:nvPicPr>
        <p:blipFill rotWithShape="1">
          <a:blip r:embed="rId3">
            <a:alphaModFix/>
          </a:blip>
          <a:srcRect b="6560" l="4952" r="2127" t="12251"/>
          <a:stretch/>
        </p:blipFill>
        <p:spPr>
          <a:xfrm>
            <a:off x="531301" y="759187"/>
            <a:ext cx="8329748" cy="410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tio-en-construccion-51946.png"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675" y="2578750"/>
            <a:ext cx="2466625" cy="229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>
            <p:ph type="title"/>
          </p:nvPr>
        </p:nvSpPr>
        <p:spPr>
          <a:xfrm>
            <a:off x="767350" y="355425"/>
            <a:ext cx="30573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Próximamente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2740650" y="932000"/>
            <a:ext cx="36627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MUCHAS GRACIAS!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s"/>
              <a:t>catalogo@bn.gov.ar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1719900" y="2774950"/>
            <a:ext cx="5704200" cy="1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Elizabeth</a:t>
            </a:r>
            <a:r>
              <a:rPr lang="es"/>
              <a:t> Torres - </a:t>
            </a:r>
            <a:r>
              <a:rPr lang="es" u="sng">
                <a:solidFill>
                  <a:schemeClr val="hlink"/>
                </a:solidFill>
                <a:hlinkClick r:id="rId3"/>
              </a:rPr>
              <a:t>elizabeth.torres@bn.gov.ar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s"/>
              <a:t>Leandro Guazzaroni - </a:t>
            </a:r>
            <a:r>
              <a:rPr lang="es" u="sng">
                <a:solidFill>
                  <a:schemeClr val="hlink"/>
                </a:solidFill>
                <a:hlinkClick r:id="rId4"/>
              </a:rPr>
              <a:t>leandro.guazzaroni@bn.gov.ar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s"/>
              <a:t>Federico Legarreta - </a:t>
            </a:r>
            <a:r>
              <a:rPr lang="es" u="sng">
                <a:solidFill>
                  <a:schemeClr val="hlink"/>
                </a:solidFill>
                <a:hlinkClick r:id="rId5"/>
              </a:rPr>
              <a:t>federico.legarreta@bn.gov.ar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BN.png" id="370" name="Shape 3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8589" y="4122225"/>
            <a:ext cx="2705636" cy="58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Shape 371"/>
          <p:cNvCxnSpPr/>
          <p:nvPr/>
        </p:nvCxnSpPr>
        <p:spPr>
          <a:xfrm>
            <a:off x="1275900" y="687150"/>
            <a:ext cx="6614400" cy="27600"/>
          </a:xfrm>
          <a:prstGeom prst="straightConnector1">
            <a:avLst/>
          </a:prstGeom>
          <a:noFill/>
          <a:ln cap="flat" cmpd="sng" w="28575">
            <a:solidFill>
              <a:srgbClr val="01ABB3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2" name="Shape 372"/>
          <p:cNvCxnSpPr/>
          <p:nvPr/>
        </p:nvCxnSpPr>
        <p:spPr>
          <a:xfrm flipH="1">
            <a:off x="1258900" y="687150"/>
            <a:ext cx="22800" cy="3769200"/>
          </a:xfrm>
          <a:prstGeom prst="straightConnector1">
            <a:avLst/>
          </a:prstGeom>
          <a:noFill/>
          <a:ln cap="flat" cmpd="sng" w="28575">
            <a:solidFill>
              <a:srgbClr val="01ABB3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3" name="Shape 373"/>
          <p:cNvCxnSpPr/>
          <p:nvPr/>
        </p:nvCxnSpPr>
        <p:spPr>
          <a:xfrm>
            <a:off x="7862300" y="658700"/>
            <a:ext cx="27900" cy="3153300"/>
          </a:xfrm>
          <a:prstGeom prst="straightConnector1">
            <a:avLst/>
          </a:prstGeom>
          <a:noFill/>
          <a:ln cap="flat" cmpd="sng" w="28575">
            <a:solidFill>
              <a:srgbClr val="01ABB3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4" name="Shape 374"/>
          <p:cNvCxnSpPr/>
          <p:nvPr/>
        </p:nvCxnSpPr>
        <p:spPr>
          <a:xfrm>
            <a:off x="1261150" y="4488200"/>
            <a:ext cx="4443000" cy="10500"/>
          </a:xfrm>
          <a:prstGeom prst="straightConnector1">
            <a:avLst/>
          </a:prstGeom>
          <a:noFill/>
          <a:ln cap="flat" cmpd="sng" w="28575">
            <a:solidFill>
              <a:srgbClr val="01ABB3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1162200" y="510375"/>
            <a:ext cx="7981800" cy="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600"/>
              <a:t>Inicios del Catálogo en línea de acceso al Público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1303800" y="1544925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GRESO.jpg" id="286" name="Shape 286"/>
          <p:cNvPicPr preferRelativeResize="0"/>
          <p:nvPr/>
        </p:nvPicPr>
        <p:blipFill rotWithShape="1">
          <a:blip r:embed="rId3">
            <a:alphaModFix/>
          </a:blip>
          <a:srcRect b="23063" l="0" r="0" t="10623"/>
          <a:stretch/>
        </p:blipFill>
        <p:spPr>
          <a:xfrm>
            <a:off x="422400" y="1544925"/>
            <a:ext cx="8299200" cy="320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1118325" y="266750"/>
            <a:ext cx="78705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600"/>
              <a:t>Inicios del Catálogo en línea de acceso al Público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BUSQUEDA BASICA.jpg" id="292" name="Shape 292"/>
          <p:cNvPicPr preferRelativeResize="0"/>
          <p:nvPr/>
        </p:nvPicPr>
        <p:blipFill rotWithShape="1">
          <a:blip r:embed="rId3">
            <a:alphaModFix/>
          </a:blip>
          <a:srcRect b="4405" l="0" r="0" t="10719"/>
          <a:stretch/>
        </p:blipFill>
        <p:spPr>
          <a:xfrm>
            <a:off x="1216500" y="981050"/>
            <a:ext cx="7674150" cy="39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1019400" y="289450"/>
            <a:ext cx="78705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600"/>
              <a:t>Inicios del Catálogo en línea de acceso al Público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ista de resultados.jpg" id="298" name="Shape 298"/>
          <p:cNvPicPr preferRelativeResize="0"/>
          <p:nvPr/>
        </p:nvPicPr>
        <p:blipFill rotWithShape="1">
          <a:blip r:embed="rId3">
            <a:alphaModFix/>
          </a:blip>
          <a:srcRect b="6186" l="0" r="0" t="10888"/>
          <a:stretch/>
        </p:blipFill>
        <p:spPr>
          <a:xfrm>
            <a:off x="1205400" y="976750"/>
            <a:ext cx="7684499" cy="38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1221275" y="254375"/>
            <a:ext cx="78705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600"/>
              <a:t>Inicios del Catálogo en línea de acceso al Público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egistro.jpg" id="304" name="Shape 304"/>
          <p:cNvPicPr preferRelativeResize="0"/>
          <p:nvPr/>
        </p:nvPicPr>
        <p:blipFill rotWithShape="1">
          <a:blip r:embed="rId3">
            <a:alphaModFix/>
          </a:blip>
          <a:srcRect b="3735" l="0" r="0" t="0"/>
          <a:stretch/>
        </p:blipFill>
        <p:spPr>
          <a:xfrm>
            <a:off x="1291350" y="847675"/>
            <a:ext cx="7437510" cy="42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1382100" y="3214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accent3"/>
                </a:solidFill>
              </a:rPr>
              <a:t>Rediseño del Catálogo en línea 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chemeClr val="accent3"/>
                </a:solidFill>
              </a:rPr>
              <a:t>Grupo de Trabajo</a:t>
            </a:r>
          </a:p>
        </p:txBody>
      </p:sp>
      <p:pic>
        <p:nvPicPr>
          <p:cNvPr descr="meeting-1015591_1920.jpg" id="310" name="Shape 310"/>
          <p:cNvPicPr preferRelativeResize="0"/>
          <p:nvPr/>
        </p:nvPicPr>
        <p:blipFill rotWithShape="1">
          <a:blip r:embed="rId3">
            <a:alphaModFix/>
          </a:blip>
          <a:srcRect b="0" l="0" r="0" t="-9661"/>
          <a:stretch/>
        </p:blipFill>
        <p:spPr>
          <a:xfrm>
            <a:off x="2114275" y="901050"/>
            <a:ext cx="4364573" cy="40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1303800" y="234200"/>
            <a:ext cx="69927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Página web institucional</a:t>
            </a:r>
          </a:p>
        </p:txBody>
      </p:sp>
      <p:pic>
        <p:nvPicPr>
          <p:cNvPr descr="home bn.jpg"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599" y="1303400"/>
            <a:ext cx="8033151" cy="356157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/>
          <p:nvPr/>
        </p:nvSpPr>
        <p:spPr>
          <a:xfrm>
            <a:off x="2382550" y="3347825"/>
            <a:ext cx="5115600" cy="744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1233725" y="388325"/>
            <a:ext cx="7030500" cy="676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Home anterior al rediseño</a:t>
            </a:r>
          </a:p>
        </p:txBody>
      </p:sp>
      <p:pic>
        <p:nvPicPr>
          <p:cNvPr descr="INGRESO.jpg" id="323" name="Shape 323"/>
          <p:cNvPicPr preferRelativeResize="0"/>
          <p:nvPr/>
        </p:nvPicPr>
        <p:blipFill rotWithShape="1">
          <a:blip r:embed="rId3">
            <a:alphaModFix/>
          </a:blip>
          <a:srcRect b="14729" l="0" r="0" t="10615"/>
          <a:stretch/>
        </p:blipFill>
        <p:spPr>
          <a:xfrm>
            <a:off x="575300" y="1385700"/>
            <a:ext cx="8498624" cy="369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1303800" y="234200"/>
            <a:ext cx="69927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Home posterior al rediseño</a:t>
            </a:r>
          </a:p>
        </p:txBody>
      </p:sp>
      <p:pic>
        <p:nvPicPr>
          <p:cNvPr descr="INGRESO nuevo.jpg" id="329" name="Shape 329"/>
          <p:cNvPicPr preferRelativeResize="0"/>
          <p:nvPr/>
        </p:nvPicPr>
        <p:blipFill rotWithShape="1">
          <a:blip r:embed="rId3">
            <a:alphaModFix/>
          </a:blip>
          <a:srcRect b="6560" l="4952" r="2127" t="12251"/>
          <a:stretch/>
        </p:blipFill>
        <p:spPr>
          <a:xfrm>
            <a:off x="560976" y="1033625"/>
            <a:ext cx="8329748" cy="41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